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3"/>
  </p:notesMasterIdLst>
  <p:sldIdLst>
    <p:sldId id="298" r:id="rId2"/>
    <p:sldId id="261" r:id="rId3"/>
    <p:sldId id="288" r:id="rId4"/>
    <p:sldId id="263" r:id="rId5"/>
    <p:sldId id="283" r:id="rId6"/>
    <p:sldId id="272" r:id="rId7"/>
    <p:sldId id="273" r:id="rId8"/>
    <p:sldId id="295" r:id="rId9"/>
    <p:sldId id="274" r:id="rId10"/>
    <p:sldId id="265" r:id="rId11"/>
    <p:sldId id="266" r:id="rId12"/>
    <p:sldId id="267" r:id="rId13"/>
    <p:sldId id="296" r:id="rId14"/>
    <p:sldId id="268" r:id="rId15"/>
    <p:sldId id="292" r:id="rId16"/>
    <p:sldId id="276" r:id="rId17"/>
    <p:sldId id="278" r:id="rId18"/>
    <p:sldId id="280" r:id="rId19"/>
    <p:sldId id="279" r:id="rId20"/>
    <p:sldId id="281" r:id="rId21"/>
    <p:sldId id="29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7AB"/>
    <a:srgbClr val="FF3399"/>
    <a:srgbClr val="FF0066"/>
    <a:srgbClr val="9933FF"/>
    <a:srgbClr val="99CCFF"/>
    <a:srgbClr val="3399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3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26F89D-149C-432A-9DDE-8403E3706D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2729-784F-4E36-9AF8-D2D8A3528CAD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F322C-E458-499C-8835-97A40B12E985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36538-0DFA-455B-B7C6-E245131E1BE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D5B0FB-5C09-479B-B0D5-1AC8AEC43EE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7B255-E02B-47F4-BD3F-49D06F3D4E8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16F3A-D859-4EF7-908F-3A36A5EC96B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772A9-9AF5-4E16-9A6C-0B4791EAEDF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99DC8-D0A2-413D-ACAF-7A68368E133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6305F-31E7-4E75-BDC4-EBCD8285E944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14F43-20F9-4796-984F-441AA1A923D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D484-D874-40DB-A797-FDBE5D838A60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5D833-58DA-4242-8640-E755E12BF2B6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Nhấn soạn thảo kiểu tiêu đề trang cái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Nhấn soạn thảo các kiểu văn bản trang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vi-VN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vi-VN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8399DD4B-DE95-4C76-91F1-29B7AF094090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27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26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2.pn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4" Type="http://schemas.openxmlformats.org/officeDocument/2006/relationships/image" Target="../media/image28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:\PrimeNumber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571625"/>
            <a:ext cx="2714625" cy="20447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28575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ĐÔ THỊ VIỆT HƯNG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86189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CÔNG NGHỆ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20: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HOẠCH BẢO QUẢN VÀ CHẾ BIẾN NÔNG SẢN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29313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Cấn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Tuấn</a:t>
            </a:r>
            <a:endParaRPr lang="en-US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61963" y="625475"/>
            <a:ext cx="27035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3300"/>
                </a:solidFill>
                <a:latin typeface="VNI-Duff" pitchFamily="2" charset="0"/>
                <a:cs typeface="Arial" charset="0"/>
              </a:rPr>
              <a:t>II. BAÛO QUAÛN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654050" y="3621088"/>
            <a:ext cx="746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>
                <a:solidFill>
                  <a:srgbClr val="3333FF"/>
                </a:solidFill>
                <a:latin typeface="VNI-Times" pitchFamily="2" charset="0"/>
              </a:rPr>
              <a:t>  - Haïn cheá söï hao huït veà soá löôïng vaø giaûm suùt chaát löôïng noâng saûn.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-458788" y="1104900"/>
            <a:ext cx="349567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57300" lvl="2" indent="-342900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1.Muïc ñích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1576388" y="1816100"/>
            <a:ext cx="61928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VNI-Times" pitchFamily="2" charset="0"/>
              </a:rPr>
              <a:t>Muïc ñích cuûa vieäc baûo quaûn          noâng saûn laø gì?</a:t>
            </a:r>
          </a:p>
        </p:txBody>
      </p:sp>
      <p:pic>
        <p:nvPicPr>
          <p:cNvPr id="61464" name="Picture 24" descr="D©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" y="1854200"/>
            <a:ext cx="736600" cy="1031875"/>
          </a:xfrm>
          <a:prstGeom prst="rect">
            <a:avLst/>
          </a:prstGeom>
          <a:noFill/>
        </p:spPr>
      </p:pic>
      <p:pic>
        <p:nvPicPr>
          <p:cNvPr id="61465" name="Picture 25" descr="h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914400" cy="685800"/>
          </a:xfrm>
          <a:prstGeom prst="rect">
            <a:avLst/>
          </a:prstGeom>
          <a:noFill/>
        </p:spPr>
      </p:pic>
      <p:pic>
        <p:nvPicPr>
          <p:cNvPr id="61466" name="Picture 26" descr="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942975" cy="685800"/>
          </a:xfrm>
          <a:prstGeom prst="rect">
            <a:avLst/>
          </a:prstGeom>
          <a:noFill/>
        </p:spPr>
      </p:pic>
      <p:pic>
        <p:nvPicPr>
          <p:cNvPr id="61467" name="Picture 27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4825" y="0"/>
            <a:ext cx="101917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-420688" y="779463"/>
            <a:ext cx="655320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       </a:t>
            </a: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2.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 </a:t>
            </a: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Caùc ñieàu kieän ñeå baûo quaûn toát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?</a:t>
            </a:r>
          </a:p>
        </p:txBody>
      </p:sp>
      <p:pic>
        <p:nvPicPr>
          <p:cNvPr id="62481" name="Picture 17" descr="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914400" cy="685800"/>
          </a:xfrm>
          <a:prstGeom prst="rect">
            <a:avLst/>
          </a:prstGeom>
          <a:noFill/>
        </p:spPr>
      </p:pic>
      <p:pic>
        <p:nvPicPr>
          <p:cNvPr id="62482" name="Picture 18" descr="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0"/>
            <a:ext cx="942975" cy="685800"/>
          </a:xfrm>
          <a:prstGeom prst="rect">
            <a:avLst/>
          </a:prstGeom>
          <a:noFill/>
        </p:spPr>
      </p:pic>
      <p:pic>
        <p:nvPicPr>
          <p:cNvPr id="62483" name="Picture 19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5" y="0"/>
            <a:ext cx="1019175" cy="685800"/>
          </a:xfrm>
          <a:prstGeom prst="rect">
            <a:avLst/>
          </a:prstGeom>
          <a:noFill/>
        </p:spPr>
      </p:pic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304800" y="250666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- Caùc loaïi haït: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228600" y="32766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 - Rau, quaû: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304800" y="4056063"/>
            <a:ext cx="269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- Kho baûo quaûn: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2590800" y="2506663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phôi hay saáy khoâ.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2057400" y="3276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saïch, khoâng giaäp naùt.</a:t>
            </a:r>
            <a:endParaRPr lang="en-US" sz="2800">
              <a:latin typeface="VNI-Times" pitchFamily="2" charset="0"/>
            </a:endParaRPr>
          </a:p>
        </p:txBody>
      </p:sp>
      <p:pic>
        <p:nvPicPr>
          <p:cNvPr id="62493" name="Picture 29" descr="ngo-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438400"/>
            <a:ext cx="3505200" cy="2514600"/>
          </a:xfrm>
          <a:prstGeom prst="rect">
            <a:avLst/>
          </a:prstGeom>
          <a:noFill/>
        </p:spPr>
      </p:pic>
      <p:pic>
        <p:nvPicPr>
          <p:cNvPr id="62495" name="Picture 31" descr="IM00049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200400"/>
            <a:ext cx="3581400" cy="2686050"/>
          </a:xfrm>
          <a:prstGeom prst="rect">
            <a:avLst/>
          </a:prstGeom>
          <a:noFill/>
        </p:spPr>
      </p:pic>
      <p:pic>
        <p:nvPicPr>
          <p:cNvPr id="62496" name="Picture 32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" time="20"/>
              <a:end track="4" time="262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</p:spPr>
      </p:pic>
      <p:sp>
        <p:nvSpPr>
          <p:cNvPr id="62497" name="Text Box 33"/>
          <p:cNvSpPr txBox="1">
            <a:spLocks noChangeArrowheads="1"/>
          </p:cNvSpPr>
          <p:nvPr/>
        </p:nvSpPr>
        <p:spPr bwMode="auto">
          <a:xfrm>
            <a:off x="2744788" y="4062413"/>
            <a:ext cx="5821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thoâng thoaùng vaø ñöôïc khöû truøng.</a:t>
            </a:r>
            <a:endParaRPr lang="en-US" sz="280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62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62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96"/>
                </p:tgtEl>
              </p:cMediaNode>
            </p:audio>
          </p:childTnLst>
        </p:cTn>
      </p:par>
    </p:tnLst>
    <p:bldLst>
      <p:bldP spid="62479" grpId="0"/>
      <p:bldP spid="62486" grpId="0"/>
      <p:bldP spid="62487" grpId="0"/>
      <p:bldP spid="62488" grpId="0"/>
      <p:bldP spid="62491" grpId="0"/>
      <p:bldP spid="62492" grpId="0"/>
      <p:bldP spid="624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384175" y="625475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3. </a:t>
            </a: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Phöông phaùp baûo quaûn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381000" y="2332038"/>
            <a:ext cx="44196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-  Baûo quaûn thoâng thoaùng.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 Baûo quaûn kín.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FF3300"/>
                </a:solidFill>
                <a:latin typeface="VNI-Times" pitchFamily="2" charset="0"/>
              </a:rPr>
              <a:t> Baûo quaûn laïnh.</a:t>
            </a:r>
          </a:p>
        </p:txBody>
      </p:sp>
      <p:sp>
        <p:nvSpPr>
          <p:cNvPr id="63555" name="Text Box 67"/>
          <p:cNvSpPr txBox="1">
            <a:spLocks noChangeArrowheads="1"/>
          </p:cNvSpPr>
          <p:nvPr/>
        </p:nvSpPr>
        <p:spPr bwMode="auto">
          <a:xfrm>
            <a:off x="4800600" y="2274888"/>
            <a:ext cx="4343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- Luùa, baép…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Ñaäu xanh, caùc loaïi haït ….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</a:rPr>
              <a:t> Hoa, rau xaø laùch, traùi vaûi… </a:t>
            </a:r>
          </a:p>
        </p:txBody>
      </p:sp>
      <p:sp>
        <p:nvSpPr>
          <p:cNvPr id="63556" name="Line 68"/>
          <p:cNvSpPr>
            <a:spLocks noChangeShapeType="1"/>
          </p:cNvSpPr>
          <p:nvPr/>
        </p:nvSpPr>
        <p:spPr bwMode="auto">
          <a:xfrm>
            <a:off x="4572000" y="2408238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3557" name="Picture 69" descr="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1113"/>
            <a:ext cx="914400" cy="685800"/>
          </a:xfrm>
          <a:prstGeom prst="rect">
            <a:avLst/>
          </a:prstGeom>
          <a:noFill/>
        </p:spPr>
      </p:pic>
      <p:pic>
        <p:nvPicPr>
          <p:cNvPr id="63558" name="Picture 70" descr="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1113"/>
            <a:ext cx="942975" cy="685800"/>
          </a:xfrm>
          <a:prstGeom prst="rect">
            <a:avLst/>
          </a:prstGeom>
          <a:noFill/>
        </p:spPr>
      </p:pic>
      <p:pic>
        <p:nvPicPr>
          <p:cNvPr id="63559" name="Picture 71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5" y="11113"/>
            <a:ext cx="101917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1" grpId="0"/>
      <p:bldP spid="635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IM000502"/>
          <p:cNvPicPr>
            <a:picLocks noChangeAspect="1" noChangeArrowheads="1"/>
          </p:cNvPicPr>
          <p:nvPr/>
        </p:nvPicPr>
        <p:blipFill>
          <a:blip r:embed="rId2">
            <a:lum bright="24000" contrast="30000"/>
          </a:blip>
          <a:srcRect/>
          <a:stretch>
            <a:fillRect/>
          </a:stretch>
        </p:blipFill>
        <p:spPr bwMode="auto">
          <a:xfrm>
            <a:off x="179388" y="1123950"/>
            <a:ext cx="4316412" cy="3236913"/>
          </a:xfrm>
          <a:prstGeom prst="rect">
            <a:avLst/>
          </a:prstGeom>
          <a:noFill/>
        </p:spPr>
      </p:pic>
      <p:pic>
        <p:nvPicPr>
          <p:cNvPr id="145413" name="Picture 5" descr="trai cay1"/>
          <p:cNvPicPr>
            <a:picLocks noChangeAspect="1" noChangeArrowheads="1"/>
          </p:cNvPicPr>
          <p:nvPr/>
        </p:nvPicPr>
        <p:blipFill>
          <a:blip r:embed="rId3">
            <a:lum bright="12000" contrast="-24000"/>
          </a:blip>
          <a:srcRect/>
          <a:stretch>
            <a:fillRect/>
          </a:stretch>
        </p:blipFill>
        <p:spPr bwMode="auto">
          <a:xfrm>
            <a:off x="4687888" y="1123950"/>
            <a:ext cx="4238625" cy="3179763"/>
          </a:xfrm>
          <a:prstGeom prst="rect">
            <a:avLst/>
          </a:prstGeom>
          <a:noFill/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1385888" y="4630738"/>
            <a:ext cx="191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5.</a:t>
            </a: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5800725" y="4543425"/>
            <a:ext cx="191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/>
      <p:bldP spid="145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461963" y="471488"/>
            <a:ext cx="2700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Duff" pitchFamily="2" charset="0"/>
              </a:rPr>
              <a:t>III. CHEÁ BIEÁN</a:t>
            </a:r>
          </a:p>
        </p:txBody>
      </p:sp>
      <p:pic>
        <p:nvPicPr>
          <p:cNvPr id="64526" name="Picture 14" descr="IM0004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25" y="3460750"/>
            <a:ext cx="3962400" cy="3155950"/>
          </a:xfrm>
          <a:prstGeom prst="rect">
            <a:avLst/>
          </a:prstGeom>
          <a:noFill/>
        </p:spPr>
      </p:pic>
      <p:pic>
        <p:nvPicPr>
          <p:cNvPr id="64528" name="Picture 16" descr="ot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/>
          <a:stretch>
            <a:fillRect/>
          </a:stretch>
        </p:blipFill>
        <p:spPr bwMode="auto">
          <a:xfrm>
            <a:off x="5064125" y="433388"/>
            <a:ext cx="3962400" cy="2946400"/>
          </a:xfrm>
          <a:prstGeom prst="rect">
            <a:avLst/>
          </a:prstGeom>
          <a:noFill/>
        </p:spPr>
      </p:pic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0" y="3505200"/>
            <a:ext cx="5072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	Laøm taêng giaù trò saûn phaåm vaø keùo daøi thôøi gian baûo quaûn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-422275" y="989013"/>
            <a:ext cx="349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257300" lvl="2" indent="-342900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1.Muïc ñích</a:t>
            </a: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492125" y="1816100"/>
            <a:ext cx="6192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  <a:latin typeface="VNI-Times" pitchFamily="2" charset="0"/>
              </a:rPr>
              <a:t>Muïc ñích cuûa vieäc cheá bieán          noâng saûn laø gì?</a:t>
            </a:r>
          </a:p>
        </p:txBody>
      </p:sp>
      <p:pic>
        <p:nvPicPr>
          <p:cNvPr id="64532" name="Picture 20" descr="D©u ho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" y="1930400"/>
            <a:ext cx="423863" cy="76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64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 descr="h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0"/>
            <a:ext cx="990600" cy="685800"/>
          </a:xfrm>
          <a:prstGeom prst="rect">
            <a:avLst/>
          </a:prstGeom>
          <a:noFill/>
        </p:spPr>
      </p:pic>
      <p:pic>
        <p:nvPicPr>
          <p:cNvPr id="115716" name="Picture 4" descr="h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0"/>
            <a:ext cx="942975" cy="685800"/>
          </a:xfrm>
          <a:prstGeom prst="rect">
            <a:avLst/>
          </a:prstGeom>
          <a:noFill/>
        </p:spPr>
      </p:pic>
      <p:pic>
        <p:nvPicPr>
          <p:cNvPr id="115717" name="Picture 5" descr="h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5" y="0"/>
            <a:ext cx="1019175" cy="685800"/>
          </a:xfrm>
          <a:prstGeom prst="rect">
            <a:avLst/>
          </a:prstGeom>
          <a:noFill/>
        </p:spPr>
      </p:pic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309563" y="741363"/>
            <a:ext cx="487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VNI-Times" pitchFamily="2" charset="0"/>
              </a:rPr>
              <a:t>2. </a:t>
            </a:r>
            <a:r>
              <a:rPr lang="en-US" sz="2800" b="1" u="sng">
                <a:solidFill>
                  <a:srgbClr val="3333FF"/>
                </a:solidFill>
                <a:latin typeface="VNI-Times" pitchFamily="2" charset="0"/>
              </a:rPr>
              <a:t>Phöông phaùp cheá bieán:</a:t>
            </a:r>
          </a:p>
        </p:txBody>
      </p:sp>
      <p:sp>
        <p:nvSpPr>
          <p:cNvPr id="1157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3429000" cy="2514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3333FF"/>
                </a:solidFill>
                <a:latin typeface="VNI-Times" pitchFamily="2" charset="0"/>
              </a:rPr>
              <a:t>-  Saáy khoâ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3333FF"/>
                </a:solidFill>
                <a:latin typeface="VNI-Times" pitchFamily="2" charset="0"/>
              </a:rPr>
              <a:t>Cheá bieán thaønh boät mòn hay tinh boät.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3333FF"/>
                </a:solidFill>
                <a:latin typeface="VNI-Times" pitchFamily="2" charset="0"/>
              </a:rPr>
              <a:t>Muoái chua.</a:t>
            </a:r>
          </a:p>
          <a:p>
            <a:pPr>
              <a:buFontTx/>
              <a:buChar char="-"/>
            </a:pPr>
            <a:r>
              <a:rPr lang="en-US">
                <a:solidFill>
                  <a:srgbClr val="3333FF"/>
                </a:solidFill>
                <a:latin typeface="VNI-Times" pitchFamily="2" charset="0"/>
              </a:rPr>
              <a:t>Ñoùng hoäp	.</a:t>
            </a:r>
          </a:p>
          <a:p>
            <a:pPr>
              <a:buFontTx/>
              <a:buChar char="-"/>
            </a:pPr>
            <a:endParaRPr lang="en-US">
              <a:solidFill>
                <a:srgbClr val="3333FF"/>
              </a:solidFill>
              <a:latin typeface="VNI-Times" pitchFamily="2" charset="0"/>
            </a:endParaRPr>
          </a:p>
          <a:p>
            <a:pPr>
              <a:buFontTx/>
              <a:buChar char="-"/>
            </a:pPr>
            <a:endParaRPr lang="en-US">
              <a:solidFill>
                <a:srgbClr val="3333FF"/>
              </a:solidFill>
              <a:latin typeface="VNI-Times" pitchFamily="2" charset="0"/>
            </a:endParaRPr>
          </a:p>
        </p:txBody>
      </p:sp>
      <p:pic>
        <p:nvPicPr>
          <p:cNvPr id="115723" name="Picture 11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/>
              <a:end track="3" time="298"/>
            </a:audioCd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15725" name="Picture 13" descr="IM0004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3886200"/>
            <a:ext cx="2949575" cy="2212975"/>
          </a:xfrm>
          <a:prstGeom prst="rect">
            <a:avLst/>
          </a:prstGeom>
          <a:noFill/>
        </p:spPr>
      </p:pic>
      <p:pic>
        <p:nvPicPr>
          <p:cNvPr id="115726" name="Picture 14" descr="IM0004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981200"/>
            <a:ext cx="2895600" cy="2171700"/>
          </a:xfrm>
          <a:prstGeom prst="rect">
            <a:avLst/>
          </a:prstGeom>
          <a:noFill/>
        </p:spPr>
      </p:pic>
      <p:pic>
        <p:nvPicPr>
          <p:cNvPr id="115727" name="Picture 15" descr="IM00049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4572000"/>
            <a:ext cx="2743200" cy="2057400"/>
          </a:xfrm>
          <a:prstGeom prst="rect">
            <a:avLst/>
          </a:prstGeom>
          <a:noFill/>
        </p:spPr>
      </p:pic>
      <p:pic>
        <p:nvPicPr>
          <p:cNvPr id="115728" name="Picture 16" descr="IM0005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4648200"/>
            <a:ext cx="2590800" cy="1981200"/>
          </a:xfrm>
          <a:prstGeom prst="rect">
            <a:avLst/>
          </a:prstGeom>
          <a:noFill/>
        </p:spPr>
      </p:pic>
      <p:pic>
        <p:nvPicPr>
          <p:cNvPr id="115729" name="Picture 17" descr="IM00049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2362200"/>
            <a:ext cx="2819400" cy="2114550"/>
          </a:xfrm>
          <a:prstGeom prst="rect">
            <a:avLst/>
          </a:prstGeom>
          <a:noFill/>
        </p:spPr>
      </p:pic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4191000" y="39624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VNI-Times" pitchFamily="2" charset="0"/>
              </a:rPr>
              <a:t>Boät saén daây</a:t>
            </a:r>
          </a:p>
        </p:txBody>
      </p:sp>
      <p:pic>
        <p:nvPicPr>
          <p:cNvPr id="115731" name="Picture 19" descr="IM00048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4038600"/>
            <a:ext cx="2971800" cy="2438400"/>
          </a:xfrm>
          <a:prstGeom prst="rect">
            <a:avLst/>
          </a:prstGeom>
          <a:noFill/>
        </p:spPr>
      </p:pic>
      <p:pic>
        <p:nvPicPr>
          <p:cNvPr id="115732" name="Picture 20" descr="IM00050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5000" y="1752600"/>
            <a:ext cx="3048000" cy="2286000"/>
          </a:xfrm>
          <a:prstGeom prst="rect">
            <a:avLst/>
          </a:prstGeom>
          <a:noFill/>
        </p:spPr>
      </p:pic>
      <p:pic>
        <p:nvPicPr>
          <p:cNvPr id="115733" name="Picture 21" descr="IM00049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38600" y="2362200"/>
            <a:ext cx="3048000" cy="2171700"/>
          </a:xfrm>
          <a:prstGeom prst="rect">
            <a:avLst/>
          </a:prstGeom>
          <a:noFill/>
        </p:spPr>
      </p:pic>
      <p:pic>
        <p:nvPicPr>
          <p:cNvPr id="115734" name="Picture 22" descr="IM00049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4514850"/>
            <a:ext cx="3124200" cy="2343150"/>
          </a:xfrm>
          <a:prstGeom prst="rect">
            <a:avLst/>
          </a:prstGeom>
          <a:noFill/>
        </p:spPr>
      </p:pic>
      <p:pic>
        <p:nvPicPr>
          <p:cNvPr id="115736" name="Picture 24" descr="h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05200" y="2438400"/>
            <a:ext cx="5105400" cy="3446463"/>
          </a:xfrm>
          <a:prstGeom prst="rect">
            <a:avLst/>
          </a:prstGeom>
          <a:noFill/>
        </p:spPr>
      </p:pic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457200" y="4081463"/>
            <a:ext cx="86868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3399"/>
                </a:solidFill>
                <a:latin typeface="VNI-Times" pitchFamily="2" charset="0"/>
              </a:rPr>
              <a:t>Quy trình cheá bieán thaønh                                                                          tinh boät hay boät mòn.</a:t>
            </a:r>
          </a:p>
          <a:p>
            <a:pPr eaLnBrk="0" hangingPunct="0">
              <a:spcBef>
                <a:spcPct val="50000"/>
              </a:spcBef>
            </a:pPr>
            <a:endParaRPr lang="en-US" sz="2800">
              <a:solidFill>
                <a:srgbClr val="FF3399"/>
              </a:solidFill>
              <a:latin typeface="VNI-Times" pitchFamily="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Cuû saén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ngaâm nöôùc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röûa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nghieàn nhoû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loïc hay raây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ñeå laéng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phôi hay saáy khoâ </a:t>
            </a:r>
            <a:r>
              <a:rPr lang="en-US" sz="2800">
                <a:latin typeface="VNI-Times" pitchFamily="2" charset="0"/>
                <a:sym typeface="Wingdings" pitchFamily="2" charset="2"/>
              </a:rPr>
              <a:t></a:t>
            </a:r>
            <a:r>
              <a:rPr lang="en-US" sz="2800">
                <a:latin typeface="VNI-Times" pitchFamily="2" charset="0"/>
                <a:sym typeface="Symbol" pitchFamily="18" charset="2"/>
              </a:rPr>
              <a:t> tinh boät.</a:t>
            </a:r>
          </a:p>
        </p:txBody>
      </p:sp>
      <p:sp>
        <p:nvSpPr>
          <p:cNvPr id="115739" name="Text Box 27"/>
          <p:cNvSpPr txBox="1">
            <a:spLocks noChangeArrowheads="1"/>
          </p:cNvSpPr>
          <p:nvPr/>
        </p:nvSpPr>
        <p:spPr bwMode="auto">
          <a:xfrm>
            <a:off x="1116013" y="4695825"/>
            <a:ext cx="69342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8E00"/>
                </a:solidFill>
                <a:latin typeface="VNI-Times" pitchFamily="2" charset="0"/>
              </a:rPr>
              <a:t>Öu, nhöôïc ñieåm cuûa saûn phaåm ñoùng hoäp?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>
                <a:latin typeface="VNI-Times" pitchFamily="2" charset="0"/>
              </a:rPr>
              <a:t> ÖÑ: Baûo quaûn ñöôïc laâu.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>
                <a:latin typeface="VNI-Times" pitchFamily="2" charset="0"/>
              </a:rPr>
              <a:t> NÑ: Giaù thaønh cao</a:t>
            </a:r>
          </a:p>
        </p:txBody>
      </p:sp>
      <p:pic>
        <p:nvPicPr>
          <p:cNvPr id="115740" name="Picture 28" descr="Lo say thu co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51375" y="855663"/>
            <a:ext cx="3983038" cy="491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500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1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5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1" fill="hold"/>
                                        <p:tgtEl>
                                          <p:spTgt spid="1157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23"/>
                </p:tgtEl>
              </p:cMediaNode>
            </p:audio>
          </p:childTnLst>
        </p:cTn>
      </p:par>
    </p:tnLst>
    <p:bldLst>
      <p:bldP spid="115730" grpId="0"/>
      <p:bldP spid="115737" grpId="0" uiExpand="1" build="allAtOnce"/>
      <p:bldP spid="11573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6" name="Rectangle 12"/>
          <p:cNvSpPr>
            <a:spLocks noGrp="1" noChangeArrowheads="1"/>
          </p:cNvSpPr>
          <p:nvPr>
            <p:ph type="title"/>
          </p:nvPr>
        </p:nvSpPr>
        <p:spPr>
          <a:xfrm>
            <a:off x="2114550" y="279400"/>
            <a:ext cx="5113338" cy="1143000"/>
          </a:xfrm>
          <a:noFill/>
          <a:ln/>
        </p:spPr>
        <p:txBody>
          <a:bodyPr anchor="b"/>
          <a:lstStyle/>
          <a:p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Em haõy quan saùt hình, ñieàn teân </a:t>
            </a:r>
            <a:br>
              <a:rPr lang="en-US" sz="2800">
                <a:solidFill>
                  <a:srgbClr val="F27900"/>
                </a:solidFill>
                <a:latin typeface="VNI-Times" pitchFamily="2" charset="0"/>
              </a:rPr>
            </a:b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caùc phöông phaùp thu hoaïch.</a:t>
            </a: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>
            <a:off x="914400" y="5486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A347FF"/>
                </a:solidFill>
                <a:latin typeface="VNI-Times" pitchFamily="2" charset="0"/>
              </a:rPr>
              <a:t>Haùi</a:t>
            </a: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7315200" y="5562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A347FF"/>
                </a:solidFill>
                <a:latin typeface="VNI-Times" pitchFamily="2" charset="0"/>
              </a:rPr>
              <a:t>Caét </a:t>
            </a:r>
          </a:p>
        </p:txBody>
      </p:sp>
      <p:pic>
        <p:nvPicPr>
          <p:cNvPr id="82970" name="Picture 26" descr="scan015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209800"/>
            <a:ext cx="2295525" cy="2819400"/>
          </a:xfrm>
          <a:noFill/>
          <a:ln/>
        </p:spPr>
      </p:pic>
      <p:pic>
        <p:nvPicPr>
          <p:cNvPr id="82972" name="Picture 28" descr="scan01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3625" y="1811338"/>
            <a:ext cx="2287588" cy="3101975"/>
          </a:xfrm>
          <a:noFill/>
          <a:ln/>
        </p:spPr>
      </p:pic>
      <p:pic>
        <p:nvPicPr>
          <p:cNvPr id="82973" name="Picture 29" descr="IM0004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209800"/>
            <a:ext cx="3581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74" name="Text Box 30"/>
          <p:cNvSpPr txBox="1">
            <a:spLocks noChangeArrowheads="1"/>
          </p:cNvSpPr>
          <p:nvPr/>
        </p:nvSpPr>
        <p:spPr bwMode="auto">
          <a:xfrm>
            <a:off x="4191000" y="54864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A347FF"/>
                </a:solidFill>
                <a:latin typeface="VNI-Times" pitchFamily="2" charset="0"/>
              </a:rPr>
              <a:t>Nhoå</a:t>
            </a:r>
            <a:r>
              <a:rPr lang="en-US" sz="2800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82975" name="Text Box 31"/>
          <p:cNvSpPr txBox="1">
            <a:spLocks noChangeArrowheads="1"/>
          </p:cNvSpPr>
          <p:nvPr/>
        </p:nvSpPr>
        <p:spPr bwMode="auto">
          <a:xfrm>
            <a:off x="457200" y="5486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a.</a:t>
            </a: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3733800" y="5486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b.</a:t>
            </a:r>
          </a:p>
        </p:txBody>
      </p:sp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6934200" y="5562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latin typeface="VNI-Times" pitchFamily="2" charset="0"/>
              </a:rPr>
              <a:t>c.</a:t>
            </a:r>
          </a:p>
        </p:txBody>
      </p:sp>
      <p:pic>
        <p:nvPicPr>
          <p:cNvPr id="82983" name="Picture 39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 time="7"/>
              <a:end track="4" time="262"/>
            </a:audioCd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9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83"/>
                </p:tgtEl>
              </p:cMediaNode>
            </p:audio>
          </p:childTnLst>
        </p:cTn>
      </p:par>
    </p:tnLst>
    <p:bldLst>
      <p:bldP spid="82961" grpId="0"/>
      <p:bldP spid="82964" grpId="0"/>
      <p:bldP spid="82974" grpId="0"/>
      <p:bldP spid="82975" grpId="0"/>
      <p:bldP spid="82976" grpId="0"/>
      <p:bldP spid="829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1524000" y="1143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Muïc ñích cuûa vieäc baûo quaûn laø: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381000" y="25146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A347FF"/>
                </a:solidFill>
                <a:latin typeface="VNI-Times" pitchFamily="2" charset="0"/>
              </a:rPr>
              <a:t>  * Haïn cheá hao huït veà 		    vaø giaûm suùt veà 		                  cuûa noâng saûn.</a:t>
            </a: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3962400" y="2971800"/>
            <a:ext cx="121920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1143000" y="3352800"/>
            <a:ext cx="175260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3886200" y="25146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soá löôïng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1143000" y="289560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chaát löôïng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/>
      <p:bldP spid="87051" grpId="0"/>
      <p:bldP spid="87053" grpId="0" animBg="1"/>
      <p:bldP spid="87056" grpId="0" animBg="1"/>
      <p:bldP spid="87057" grpId="0"/>
      <p:bldP spid="87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716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Caùc loaïi noâng saûn : Hoa hoàng, traùi vaûi, taùo, rau xaù laùch tím, ñöôïc baûo quaûn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828800" y="23622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a. Baûo quaûn thoâng thoaùng.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828800" y="3352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b. Baûo quaûn laïnh.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905000" y="44196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c. Baûo quaûn kín.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auto">
          <a:xfrm>
            <a:off x="1752600" y="3429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9097" name="Picture 9" descr="0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00400"/>
            <a:ext cx="1076325" cy="1295400"/>
          </a:xfrm>
          <a:prstGeom prst="rect">
            <a:avLst/>
          </a:prstGeom>
          <a:noFill/>
        </p:spPr>
      </p:pic>
      <p:sp>
        <p:nvSpPr>
          <p:cNvPr id="89098" name="AutoShape 10"/>
          <p:cNvSpPr>
            <a:spLocks noChangeArrowheads="1"/>
          </p:cNvSpPr>
          <p:nvPr/>
        </p:nvSpPr>
        <p:spPr bwMode="auto">
          <a:xfrm>
            <a:off x="5867400" y="2743200"/>
            <a:ext cx="1828800" cy="990600"/>
          </a:xfrm>
          <a:prstGeom prst="cloudCallout">
            <a:avLst>
              <a:gd name="adj1" fmla="val -61894"/>
              <a:gd name="adj2" fmla="val 64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9" name="Picture 11" descr="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763" y="2133600"/>
            <a:ext cx="950912" cy="1143000"/>
          </a:xfrm>
          <a:prstGeom prst="rect">
            <a:avLst/>
          </a:prstGeom>
          <a:noFill/>
        </p:spPr>
      </p:pic>
      <p:sp>
        <p:nvSpPr>
          <p:cNvPr id="89100" name="AutoShape 12"/>
          <p:cNvSpPr>
            <a:spLocks noChangeArrowheads="1"/>
          </p:cNvSpPr>
          <p:nvPr/>
        </p:nvSpPr>
        <p:spPr bwMode="auto">
          <a:xfrm>
            <a:off x="0" y="1752600"/>
            <a:ext cx="1066800" cy="1066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Sai.</a:t>
            </a:r>
          </a:p>
        </p:txBody>
      </p:sp>
      <p:pic>
        <p:nvPicPr>
          <p:cNvPr id="89101" name="Picture 13" descr="0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267200"/>
            <a:ext cx="760413" cy="914400"/>
          </a:xfrm>
          <a:prstGeom prst="rect">
            <a:avLst/>
          </a:prstGeom>
          <a:noFill/>
        </p:spPr>
      </p:pic>
      <p:sp>
        <p:nvSpPr>
          <p:cNvPr id="89103" name="AutoShape 15"/>
          <p:cNvSpPr>
            <a:spLocks noChangeArrowheads="1"/>
          </p:cNvSpPr>
          <p:nvPr/>
        </p:nvSpPr>
        <p:spPr bwMode="auto">
          <a:xfrm>
            <a:off x="0" y="4191000"/>
            <a:ext cx="1295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9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9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5"/>
                  </p:tgtEl>
                </p:cond>
              </p:nextCondLst>
            </p:seq>
          </p:childTnLst>
        </p:cTn>
      </p:par>
    </p:tnLst>
    <p:bldLst>
      <p:bldP spid="89092" grpId="0"/>
      <p:bldP spid="89093" grpId="0"/>
      <p:bldP spid="89094" grpId="0"/>
      <p:bldP spid="89095" grpId="0"/>
      <p:bldP spid="89096" grpId="0" animBg="1"/>
      <p:bldP spid="89098" grpId="0" animBg="1"/>
      <p:bldP spid="89100" grpId="0" animBg="1"/>
      <p:bldP spid="891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371600" y="12192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Muïc ñích cuûa vieäc cheá bieán noâng saûn laø: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Cheá bieán noâng saûn laø laøm 		   saûn phaåm vaø keùo daøi	         baûo quaûn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419600" y="26670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taêng giaù trò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676400" y="31242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thôøi gian</a:t>
            </a: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4495800" y="3124200"/>
            <a:ext cx="160020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1752600" y="3581400"/>
            <a:ext cx="1295400" cy="0"/>
          </a:xfrm>
          <a:prstGeom prst="line">
            <a:avLst/>
          </a:prstGeom>
          <a:noFill/>
          <a:ln w="952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70" grpId="0"/>
      <p:bldP spid="88071" grpId="0"/>
      <p:bldP spid="88072" grpId="0"/>
      <p:bldP spid="88073" grpId="0" animBg="1"/>
      <p:bldP spid="880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885825" y="779463"/>
            <a:ext cx="2505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>
                <a:solidFill>
                  <a:srgbClr val="009900"/>
                </a:solidFill>
                <a:latin typeface="VNI-Tekon" pitchFamily="2" charset="0"/>
              </a:rPr>
              <a:t>BAØI 20:</a:t>
            </a:r>
          </a:p>
        </p:txBody>
      </p:sp>
      <p:sp>
        <p:nvSpPr>
          <p:cNvPr id="57356" name="WordArt 12"/>
          <p:cNvSpPr>
            <a:spLocks noChangeArrowheads="1" noChangeShapeType="1" noTextEdit="1"/>
          </p:cNvSpPr>
          <p:nvPr/>
        </p:nvSpPr>
        <p:spPr bwMode="auto">
          <a:xfrm>
            <a:off x="309563" y="2622550"/>
            <a:ext cx="8682037" cy="50688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895387"/>
              </a:avLst>
            </a:prstTxWarp>
          </a:bodyPr>
          <a:lstStyle/>
          <a:p>
            <a:pPr algn="ctr"/>
            <a:r>
              <a:rPr lang="en-US" sz="4000" kern="10" spc="80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NI-Duff"/>
              </a:rPr>
              <a:t>THU HOAÏCH, BAÛO QUAÛN </a:t>
            </a:r>
          </a:p>
          <a:p>
            <a:pPr algn="ctr"/>
            <a:r>
              <a:rPr lang="en-US" sz="4000" kern="10" spc="800" dirty="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VNI-Duff"/>
              </a:rPr>
              <a:t>VAØ CHEÁ BIEÁN NOÂNG SAÛN</a:t>
            </a:r>
          </a:p>
        </p:txBody>
      </p:sp>
      <p:pic>
        <p:nvPicPr>
          <p:cNvPr id="57367" name="Picture 23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3" time="5"/>
              <a:end track="3" time="189"/>
            </a:audioCd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67"/>
                </p:tgtEl>
              </p:cMediaNode>
            </p:audio>
          </p:childTnLst>
        </p:cTn>
      </p:par>
    </p:tnLst>
    <p:bldLst>
      <p:bldP spid="57355" grpId="0"/>
      <p:bldP spid="573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219200" y="12192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Traùi vaûi coù theå ñöôïc cheá bieán baèng phöông phaùp: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524000" y="2667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a. </a:t>
            </a:r>
            <a:r>
              <a:rPr lang="en-US" sz="2800" dirty="0" err="1">
                <a:solidFill>
                  <a:srgbClr val="9933FF"/>
                </a:solidFill>
                <a:latin typeface="VNI-Times" pitchFamily="2" charset="0"/>
              </a:rPr>
              <a:t>Saáy</a:t>
            </a: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9933FF"/>
                </a:solidFill>
                <a:latin typeface="VNI-Times" pitchFamily="2" charset="0"/>
              </a:rPr>
              <a:t>khoâ</a:t>
            </a: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, </a:t>
            </a:r>
            <a:r>
              <a:rPr lang="en-US" sz="2800" dirty="0" err="1">
                <a:solidFill>
                  <a:srgbClr val="9933FF"/>
                </a:solidFill>
                <a:latin typeface="VNI-Times" pitchFamily="2" charset="0"/>
              </a:rPr>
              <a:t>ñoùng</a:t>
            </a: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 </a:t>
            </a:r>
            <a:r>
              <a:rPr lang="en-US" sz="2800" dirty="0" err="1">
                <a:solidFill>
                  <a:srgbClr val="9933FF"/>
                </a:solidFill>
                <a:latin typeface="VNI-Times" pitchFamily="2" charset="0"/>
              </a:rPr>
              <a:t>hoäp</a:t>
            </a:r>
            <a:r>
              <a:rPr lang="en-US" sz="2800" dirty="0">
                <a:solidFill>
                  <a:srgbClr val="9933FF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1524000" y="34290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b. Cheá bieán thaønh boät mòn, muoái chua.</a:t>
            </a:r>
            <a:endParaRPr lang="en-US" sz="2800">
              <a:latin typeface="VNI-Times" pitchFamily="2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1524000" y="41910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c. Saáy khoâ, muoái chua.</a:t>
            </a:r>
            <a:endParaRPr lang="en-US" sz="2800">
              <a:latin typeface="VNI-Times" pitchFamily="2" charset="0"/>
            </a:endParaRPr>
          </a:p>
        </p:txBody>
      </p:sp>
      <p:pic>
        <p:nvPicPr>
          <p:cNvPr id="91147" name="Picture 11" descr="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09800"/>
            <a:ext cx="949325" cy="1143000"/>
          </a:xfrm>
          <a:prstGeom prst="rect">
            <a:avLst/>
          </a:prstGeom>
          <a:noFill/>
        </p:spPr>
      </p:pic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5943600" y="1828800"/>
            <a:ext cx="2590800" cy="762000"/>
          </a:xfrm>
          <a:prstGeom prst="cloudCallout">
            <a:avLst>
              <a:gd name="adj1" fmla="val -45403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Gioûi quaù</a:t>
            </a:r>
          </a:p>
        </p:txBody>
      </p:sp>
      <p:pic>
        <p:nvPicPr>
          <p:cNvPr id="91149" name="Picture 13" descr="0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14800"/>
            <a:ext cx="1076325" cy="1295400"/>
          </a:xfrm>
          <a:prstGeom prst="rect">
            <a:avLst/>
          </a:prstGeom>
          <a:noFill/>
        </p:spPr>
      </p:pic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6400800" y="3657600"/>
            <a:ext cx="2514600" cy="12192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 roài!</a:t>
            </a:r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1447800" y="2743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1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 decel="100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 decel="100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decel="100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2"/>
                  </p:tgtEl>
                </p:cond>
              </p:nextCondLst>
            </p:seq>
          </p:childTnLst>
        </p:cTn>
      </p:par>
    </p:tnLst>
    <p:bldLst>
      <p:bldP spid="91140" grpId="0"/>
      <p:bldP spid="91142" grpId="0"/>
      <p:bldP spid="91144" grpId="0"/>
      <p:bldP spid="91145" grpId="0"/>
      <p:bldP spid="91148" grpId="0" animBg="1"/>
      <p:bldP spid="91151" grpId="0" animBg="1"/>
      <p:bldP spid="91151" grpId="1" animBg="1"/>
      <p:bldP spid="91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295400" y="8382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27900"/>
                </a:solidFill>
                <a:latin typeface="VNI-Times" pitchFamily="2" charset="0"/>
              </a:rPr>
              <a:t>Thôøi gian naøo trong ngaøy sau ñaây thích hôïp cho vieäc thu hoaïch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447800" y="2133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a. Trôøi vöøa möa xong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371600" y="29718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sz="2800">
              <a:latin typeface="VNI-Times" pitchFamily="2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447800" y="28194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b. Baát kyø luùc naøo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447800" y="35052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9933FF"/>
                </a:solidFill>
                <a:latin typeface="VNI-Times" pitchFamily="2" charset="0"/>
              </a:rPr>
              <a:t>c.  Naéng raùo 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1371600" y="35814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vi-VN" sz="280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4724400" y="1600200"/>
            <a:ext cx="2514600" cy="12954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 roài!</a:t>
            </a:r>
          </a:p>
        </p:txBody>
      </p:sp>
      <p:sp>
        <p:nvSpPr>
          <p:cNvPr id="113675" name="AutoShape 11"/>
          <p:cNvSpPr>
            <a:spLocks noChangeArrowheads="1"/>
          </p:cNvSpPr>
          <p:nvPr/>
        </p:nvSpPr>
        <p:spPr bwMode="auto">
          <a:xfrm>
            <a:off x="4419600" y="2362200"/>
            <a:ext cx="2514600" cy="1295400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>
                <a:latin typeface="VNI-Times" pitchFamily="2" charset="0"/>
              </a:rPr>
              <a:t>Sai roài!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3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3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6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3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670"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70" grpId="0"/>
      <p:bldP spid="113671" grpId="0"/>
      <p:bldP spid="113672" grpId="0" animBg="1"/>
      <p:bldP spid="113674" grpId="0" animBg="1"/>
      <p:bldP spid="1136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855663"/>
            <a:ext cx="2703512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FF3300"/>
                </a:solidFill>
                <a:latin typeface="VNI-Duff" pitchFamily="2" charset="0"/>
              </a:rPr>
              <a:t>I. THU HOAÏCH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85763" y="1431925"/>
            <a:ext cx="2162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FontTx/>
              <a:buAutoNum type="arabicPeriod"/>
            </a:pPr>
            <a:r>
              <a:rPr lang="en-US" sz="2800" u="sng">
                <a:solidFill>
                  <a:srgbClr val="3333FF"/>
                </a:solidFill>
                <a:latin typeface="VNI-Times" pitchFamily="2" charset="0"/>
              </a:rPr>
              <a:t>Yeâu caàu</a:t>
            </a:r>
            <a:r>
              <a:rPr lang="en-US" sz="2800">
                <a:solidFill>
                  <a:srgbClr val="3333FF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193675" y="2162175"/>
            <a:ext cx="5257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Thu hoaïch ñuùng ñoä chín,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nhanh goïn, caån thaän.</a:t>
            </a:r>
          </a:p>
        </p:txBody>
      </p:sp>
      <p:pic>
        <p:nvPicPr>
          <p:cNvPr id="107532" name="Picture 12" descr="scan0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9725" y="1004888"/>
            <a:ext cx="4802188" cy="456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1352550" y="100013"/>
            <a:ext cx="5964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solidFill>
                  <a:srgbClr val="339933"/>
                </a:solidFill>
                <a:latin typeface="VNI-Times" pitchFamily="2" charset="0"/>
              </a:rPr>
              <a:t>Trong caùc loaïi caây troàng sau,              saûn phaåm thu ñöôïc laø gì?</a:t>
            </a:r>
            <a:r>
              <a:rPr lang="en-US" sz="3600">
                <a:solidFill>
                  <a:srgbClr val="008E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59414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4446588" y="1393825"/>
            <a:ext cx="2238375" cy="2682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	</a:t>
            </a:r>
            <a:r>
              <a:rPr lang="en-US" sz="2400" b="1" i="1" u="sng">
                <a:solidFill>
                  <a:srgbClr val="FF3300"/>
                </a:solidFill>
                <a:latin typeface="VNI-Times" pitchFamily="2" charset="0"/>
              </a:rPr>
              <a:t>LOAÏI CAÂY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Luùa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Möôùp ñaéng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Hoa Tulip 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FF3300"/>
                </a:solidFill>
                <a:latin typeface="VNI-Times" pitchFamily="2" charset="0"/>
              </a:rPr>
              <a:t>Rau caûi	</a:t>
            </a:r>
          </a:p>
        </p:txBody>
      </p:sp>
      <p:sp>
        <p:nvSpPr>
          <p:cNvPr id="59415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6684963" y="1431925"/>
            <a:ext cx="22860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	</a:t>
            </a:r>
            <a:r>
              <a:rPr lang="en-US" sz="2400" b="1" i="1" u="sng">
                <a:solidFill>
                  <a:srgbClr val="0000FF"/>
                </a:solidFill>
                <a:latin typeface="VNI-Times" pitchFamily="2" charset="0"/>
              </a:rPr>
              <a:t>SAÛN PHAÅM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Haït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Quaû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Hoa</a:t>
            </a:r>
          </a:p>
          <a:p>
            <a:pPr>
              <a:buFontTx/>
              <a:buChar char="-"/>
            </a:pPr>
            <a:r>
              <a:rPr lang="en-US" sz="2400" b="1">
                <a:solidFill>
                  <a:srgbClr val="0000FF"/>
                </a:solidFill>
                <a:latin typeface="VNI-Times" pitchFamily="2" charset="0"/>
              </a:rPr>
              <a:t>Thaân </a:t>
            </a:r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6640513" y="1685925"/>
            <a:ext cx="0" cy="198120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9432" name="Picture 40" descr="cai n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700213"/>
            <a:ext cx="3657600" cy="3227387"/>
          </a:xfrm>
          <a:prstGeom prst="rect">
            <a:avLst/>
          </a:prstGeom>
          <a:noFill/>
        </p:spPr>
      </p:pic>
      <p:pic>
        <p:nvPicPr>
          <p:cNvPr id="59433" name="Picture 41" descr="khohoa"/>
          <p:cNvPicPr>
            <a:picLocks noChangeAspect="1" noChangeArrowheads="1"/>
          </p:cNvPicPr>
          <p:nvPr/>
        </p:nvPicPr>
        <p:blipFill>
          <a:blip r:embed="rId3"/>
          <a:srcRect t="16812" b="5409"/>
          <a:stretch>
            <a:fillRect/>
          </a:stretch>
        </p:blipFill>
        <p:spPr bwMode="auto">
          <a:xfrm>
            <a:off x="461963" y="1624013"/>
            <a:ext cx="3554412" cy="3378200"/>
          </a:xfrm>
          <a:prstGeom prst="rect">
            <a:avLst/>
          </a:prstGeom>
          <a:noFill/>
        </p:spPr>
      </p:pic>
      <p:pic>
        <p:nvPicPr>
          <p:cNvPr id="59435" name="Picture 43" descr="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1585913"/>
            <a:ext cx="3802062" cy="3181350"/>
          </a:xfrm>
          <a:prstGeom prst="rect">
            <a:avLst/>
          </a:prstGeom>
          <a:noFill/>
        </p:spPr>
      </p:pic>
      <p:pic>
        <p:nvPicPr>
          <p:cNvPr id="59436" name="Picture 44" descr="lua ch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863" y="1624013"/>
            <a:ext cx="3738562" cy="3187700"/>
          </a:xfrm>
          <a:prstGeom prst="rect">
            <a:avLst/>
          </a:prstGeom>
          <a:noFill/>
        </p:spPr>
      </p:pic>
      <p:pic>
        <p:nvPicPr>
          <p:cNvPr id="59437" name="Picture 45" descr="D©u ho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838" y="295275"/>
            <a:ext cx="48895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9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"/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1000"/>
                                        <p:tgtEl>
                                          <p:spTgt spid="59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0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9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2" grpId="0"/>
      <p:bldP spid="594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9688" y="49213"/>
            <a:ext cx="449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VNI-Times" pitchFamily="2" charset="0"/>
              </a:rPr>
              <a:t>2. </a:t>
            </a:r>
            <a:r>
              <a:rPr lang="en-US" sz="2800" u="sng">
                <a:solidFill>
                  <a:srgbClr val="0000FF"/>
                </a:solidFill>
                <a:latin typeface="VNI-Times" pitchFamily="2" charset="0"/>
              </a:rPr>
              <a:t>Phöông phaùp thu hoaïch </a:t>
            </a:r>
            <a:endParaRPr lang="en-US" u="sng"/>
          </a:p>
        </p:txBody>
      </p:sp>
      <p:pic>
        <p:nvPicPr>
          <p:cNvPr id="96266" name="Picture 10" descr="Cac phuong phap thu hoach2"/>
          <p:cNvPicPr>
            <a:picLocks noChangeAspect="1" noChangeArrowheads="1"/>
          </p:cNvPicPr>
          <p:nvPr/>
        </p:nvPicPr>
        <p:blipFill>
          <a:blip r:embed="rId2"/>
          <a:srcRect l="7916"/>
          <a:stretch>
            <a:fillRect/>
          </a:stretch>
        </p:blipFill>
        <p:spPr bwMode="auto">
          <a:xfrm>
            <a:off x="731838" y="3990975"/>
            <a:ext cx="3379787" cy="2317750"/>
          </a:xfrm>
          <a:prstGeom prst="rect">
            <a:avLst/>
          </a:prstGeom>
          <a:noFill/>
        </p:spPr>
      </p:pic>
      <p:pic>
        <p:nvPicPr>
          <p:cNvPr id="96267" name="Picture 11" descr="Cac phuong phap thu hoach4"/>
          <p:cNvPicPr>
            <a:picLocks noChangeAspect="1" noChangeArrowheads="1"/>
          </p:cNvPicPr>
          <p:nvPr/>
        </p:nvPicPr>
        <p:blipFill>
          <a:blip r:embed="rId3"/>
          <a:srcRect r="24019"/>
          <a:stretch>
            <a:fillRect/>
          </a:stretch>
        </p:blipFill>
        <p:spPr bwMode="auto">
          <a:xfrm>
            <a:off x="693738" y="1279525"/>
            <a:ext cx="3109912" cy="2119313"/>
          </a:xfrm>
          <a:prstGeom prst="rect">
            <a:avLst/>
          </a:prstGeom>
          <a:noFill/>
        </p:spPr>
      </p:pic>
      <p:pic>
        <p:nvPicPr>
          <p:cNvPr id="96268" name="Picture 12" descr="Cac phuong phap thu hoach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550" y="4033838"/>
            <a:ext cx="3113088" cy="2274887"/>
          </a:xfrm>
          <a:prstGeom prst="rect">
            <a:avLst/>
          </a:prstGeom>
          <a:noFill/>
        </p:spPr>
      </p:pic>
      <p:pic>
        <p:nvPicPr>
          <p:cNvPr id="96269" name="Picture 13" descr="Cac phuong phap thu hoach3"/>
          <p:cNvPicPr>
            <a:picLocks noChangeAspect="1" noChangeArrowheads="1"/>
          </p:cNvPicPr>
          <p:nvPr/>
        </p:nvPicPr>
        <p:blipFill>
          <a:blip r:embed="rId5"/>
          <a:srcRect l="17059" r="19022"/>
          <a:stretch>
            <a:fillRect/>
          </a:stretch>
        </p:blipFill>
        <p:spPr bwMode="auto">
          <a:xfrm>
            <a:off x="5302250" y="1163638"/>
            <a:ext cx="3071813" cy="2270125"/>
          </a:xfrm>
          <a:prstGeom prst="rect">
            <a:avLst/>
          </a:prstGeom>
          <a:noFill/>
        </p:spPr>
      </p:pic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09563" y="741363"/>
            <a:ext cx="9063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VNI-Times" pitchFamily="2" charset="0"/>
              </a:rPr>
              <a:t>Haõy ñieàn teân caùc phöông phaùp thu hoaïch vaøo caùc hình trong hình 31.</a:t>
            </a:r>
          </a:p>
        </p:txBody>
      </p:sp>
      <p:pic>
        <p:nvPicPr>
          <p:cNvPr id="96272" name="Picture 16" descr="D©u hoi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88" y="769938"/>
            <a:ext cx="280987" cy="393700"/>
          </a:xfrm>
          <a:prstGeom prst="rect">
            <a:avLst/>
          </a:prstGeom>
          <a:noFill/>
        </p:spPr>
      </p:pic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1652588" y="3429000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a)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6338888" y="3390900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b)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1730375" y="6308725"/>
            <a:ext cx="614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c)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6338888" y="6270625"/>
            <a:ext cx="614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d)</a:t>
            </a: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152650" y="34290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Haùi</a:t>
            </a: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6761163" y="3390900"/>
            <a:ext cx="138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Nhoå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2306638" y="6308725"/>
            <a:ext cx="138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Ñaøo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6915150" y="6270625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VNI-Times" pitchFamily="2" charset="0"/>
              </a:rPr>
              <a:t>Caét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71" grpId="0"/>
      <p:bldP spid="96274" grpId="0"/>
      <p:bldP spid="96275" grpId="0"/>
      <p:bldP spid="96276" grpId="0"/>
      <p:bldP spid="96277" grpId="0"/>
      <p:bldP spid="96278" grpId="0"/>
      <p:bldP spid="96279" grpId="0"/>
      <p:bldP spid="96280" grpId="0"/>
      <p:bldP spid="962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3" name="Picture 9" descr="IM0003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5988" y="395288"/>
            <a:ext cx="4117975" cy="3089275"/>
          </a:xfrm>
          <a:prstGeom prst="rect">
            <a:avLst/>
          </a:prstGeom>
          <a:noFill/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762000" y="5029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vi-VN" sz="2800">
              <a:latin typeface="VNI-Times" pitchFamily="2" charset="0"/>
            </a:endParaRP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55575" y="4500563"/>
            <a:ext cx="914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Caét: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885825" y="4500563"/>
            <a:ext cx="3462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Luùa, hoa, baép caûi …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879975" y="4465638"/>
            <a:ext cx="1149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Haùi: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686425" y="4465638"/>
            <a:ext cx="3460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Ñu ñuû, nhaõn, caø….</a:t>
            </a:r>
          </a:p>
        </p:txBody>
      </p:sp>
      <p:pic>
        <p:nvPicPr>
          <p:cNvPr id="72721" name="Picture 17" descr="IM0003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357188"/>
            <a:ext cx="4148138" cy="3111500"/>
          </a:xfrm>
          <a:prstGeom prst="rect">
            <a:avLst/>
          </a:prstGeom>
          <a:noFill/>
        </p:spPr>
      </p:pic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1460500" y="3429000"/>
            <a:ext cx="180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1.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6032500" y="3429000"/>
            <a:ext cx="191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/>
      <p:bldP spid="72718" grpId="0"/>
      <p:bldP spid="72719" grpId="0"/>
      <p:bldP spid="72720" grpId="0"/>
      <p:bldP spid="72722" grpId="0"/>
      <p:bldP spid="727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1" name="Picture 9" descr="scan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09588"/>
            <a:ext cx="4197350" cy="4456112"/>
          </a:xfrm>
          <a:prstGeom prst="rect">
            <a:avLst/>
          </a:prstGeom>
          <a:noFill/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117475" y="5789613"/>
            <a:ext cx="106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Nhoå: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955675" y="5789613"/>
            <a:ext cx="3392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Su haøo, caø roát …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418013" y="577215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Ñaøo: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5208588" y="5772150"/>
            <a:ext cx="4154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Khoai lang, khoai taây …</a:t>
            </a:r>
          </a:p>
        </p:txBody>
      </p:sp>
      <p:pic>
        <p:nvPicPr>
          <p:cNvPr id="74770" name="Picture 18" descr="nho khoai lang"/>
          <p:cNvPicPr>
            <a:picLocks noChangeAspect="1" noChangeArrowheads="1"/>
          </p:cNvPicPr>
          <p:nvPr/>
        </p:nvPicPr>
        <p:blipFill>
          <a:blip r:embed="rId3"/>
          <a:srcRect b="-258"/>
          <a:stretch>
            <a:fillRect/>
          </a:stretch>
        </p:blipFill>
        <p:spPr bwMode="auto">
          <a:xfrm>
            <a:off x="5186363" y="-180975"/>
            <a:ext cx="3081337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1076325" y="5003800"/>
            <a:ext cx="1919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3.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646738" y="4965700"/>
            <a:ext cx="191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i="1">
                <a:solidFill>
                  <a:srgbClr val="FF0066"/>
                </a:solidFill>
                <a:latin typeface="VNI-Times" pitchFamily="2" charset="0"/>
              </a:rPr>
              <a:t>Hình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/>
      <p:bldP spid="74764" grpId="0"/>
      <p:bldP spid="74765" grpId="0"/>
      <p:bldP spid="74766" grpId="0"/>
      <p:bldP spid="74771" grpId="0"/>
      <p:bldP spid="747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165100"/>
            <a:ext cx="8229600" cy="1143000"/>
          </a:xfrm>
        </p:spPr>
        <p:txBody>
          <a:bodyPr/>
          <a:lstStyle/>
          <a:p>
            <a:r>
              <a:rPr 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Mét sè dông cô thu ho¹ch ®¬n gi¶n</a:t>
            </a:r>
          </a:p>
        </p:txBody>
      </p:sp>
      <p:pic>
        <p:nvPicPr>
          <p:cNvPr id="143363" name="Picture 3" descr="post-1129733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1277938"/>
            <a:ext cx="5921375" cy="4511675"/>
          </a:xfrm>
          <a:prstGeom prst="rect">
            <a:avLst/>
          </a:prstGeom>
          <a:noFill/>
        </p:spPr>
      </p:pic>
      <p:pic>
        <p:nvPicPr>
          <p:cNvPr id="143365" name="Picture 5" descr="luoi%20hai%20648930"/>
          <p:cNvPicPr>
            <a:picLocks noChangeAspect="1" noChangeArrowheads="1"/>
          </p:cNvPicPr>
          <p:nvPr/>
        </p:nvPicPr>
        <p:blipFill>
          <a:blip r:embed="rId3"/>
          <a:srcRect t="7414" b="7353"/>
          <a:stretch>
            <a:fillRect/>
          </a:stretch>
        </p:blipFill>
        <p:spPr bwMode="auto">
          <a:xfrm>
            <a:off x="1844675" y="1201738"/>
            <a:ext cx="4992688" cy="4416425"/>
          </a:xfrm>
          <a:prstGeom prst="rect">
            <a:avLst/>
          </a:prstGeom>
          <a:noFill/>
        </p:spPr>
      </p:pic>
      <p:pic>
        <p:nvPicPr>
          <p:cNvPr id="143366" name="Picture 6" descr="k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0563" y="1163638"/>
            <a:ext cx="5530850" cy="450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03200"/>
            <a:ext cx="7772400" cy="852488"/>
          </a:xfrm>
        </p:spPr>
        <p:txBody>
          <a:bodyPr/>
          <a:lstStyle/>
          <a:p>
            <a:r>
              <a:rPr lang="en-US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Ngoµi dïng dông cô ®¬n gi¶n, ng­êi ta cßn dïng m¸y mãc ®Ó thu ho¹ch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838200" y="60198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Times" pitchFamily="2" charset="0"/>
              </a:rPr>
              <a:t>Maùy gaët vaø boù luùa</a:t>
            </a:r>
          </a:p>
        </p:txBody>
      </p:sp>
      <p:pic>
        <p:nvPicPr>
          <p:cNvPr id="75796" name="Picture 20" descr="may gat bo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381000" y="3200400"/>
            <a:ext cx="3962400" cy="2895600"/>
          </a:xfrm>
          <a:prstGeom prst="rect">
            <a:avLst/>
          </a:prstGeom>
          <a:noFill/>
        </p:spPr>
      </p:pic>
      <p:pic>
        <p:nvPicPr>
          <p:cNvPr id="75798" name="Picture 22" descr="h10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/>
          <a:stretch>
            <a:fillRect/>
          </a:stretch>
        </p:blipFill>
        <p:spPr bwMode="auto">
          <a:xfrm>
            <a:off x="4953000" y="1828800"/>
            <a:ext cx="3911600" cy="2933700"/>
          </a:xfrm>
          <a:prstGeom prst="rect">
            <a:avLst/>
          </a:prstGeom>
          <a:noFill/>
        </p:spPr>
      </p:pic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6096000" y="48768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VNI-Times" pitchFamily="2" charset="0"/>
              </a:rPr>
              <a:t>Maùy haùi baép</a:t>
            </a:r>
          </a:p>
        </p:txBody>
      </p:sp>
      <p:pic>
        <p:nvPicPr>
          <p:cNvPr id="75803" name="Picture 27" descr="may-lien-hoan"/>
          <p:cNvPicPr>
            <a:picLocks noChangeAspect="1" noChangeArrowheads="1"/>
          </p:cNvPicPr>
          <p:nvPr/>
        </p:nvPicPr>
        <p:blipFill>
          <a:blip r:embed="rId4">
            <a:lum bright="18000"/>
          </a:blip>
          <a:srcRect/>
          <a:stretch>
            <a:fillRect/>
          </a:stretch>
        </p:blipFill>
        <p:spPr bwMode="auto">
          <a:xfrm>
            <a:off x="4648200" y="3657600"/>
            <a:ext cx="4495800" cy="3100388"/>
          </a:xfrm>
          <a:prstGeom prst="rect">
            <a:avLst/>
          </a:prstGeom>
          <a:noFill/>
        </p:spPr>
      </p:pic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1295400" y="51054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Maùy caét hoa</a:t>
            </a:r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5334000" y="31242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Maùy lieân hôïp</a:t>
            </a:r>
          </a:p>
        </p:txBody>
      </p:sp>
      <p:pic>
        <p:nvPicPr>
          <p:cNvPr id="75806" name="Picture 30" descr="200"/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0" y="1828800"/>
            <a:ext cx="4648200" cy="310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3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94" grpId="0"/>
      <p:bldP spid="75794" grpId="1"/>
      <p:bldP spid="75800" grpId="0"/>
      <p:bldP spid="75800" grpId="1"/>
      <p:bldP spid="75804" grpId="0"/>
      <p:bldP spid="758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83&quot;/&gt;&lt;/object&gt;&lt;object type=&quot;3&quot; unique_id=&quot;10008&quot;&gt;&lt;property id=&quot;20148&quot; value=&quot;5&quot;/&gt;&lt;property id=&quot;20300&quot; value=&quot;Slide 6&quot;/&gt;&lt;property id=&quot;20307&quot; value=&quot;272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 - &amp;quot;Mét sè dông cô thu ho¹ch ®¬n gi¶n&amp;quot;&quot;/&gt;&lt;property id=&quot;20307&quot; value=&quot;295&quot;/&gt;&lt;/object&gt;&lt;object type=&quot;3&quot; unique_id=&quot;10011&quot;&gt;&lt;property id=&quot;20148&quot; value=&quot;5&quot;/&gt;&lt;property id=&quot;20300&quot; value=&quot;Slide 9 - &amp;quot;Ngoµi dïng dông cô ®¬n gi¶n, ng­êi ta cßn dïng m¸y mãc ®Ó thu ho¹ch&amp;quot;&quot;/&gt;&lt;property id=&quot;20307&quot; value=&quot;27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96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017&quot;&gt;&lt;property id=&quot;20148&quot; value=&quot;5&quot;/&gt;&lt;property id=&quot;20300&quot; value=&quot;Slide 15&quot;/&gt;&lt;property id=&quot;20307&quot; value=&quot;292&quot;/&gt;&lt;/object&gt;&lt;object type=&quot;3&quot; unique_id=&quot;10018&quot;&gt;&lt;property id=&quot;20148&quot; value=&quot;5&quot;/&gt;&lt;property id=&quot;20300&quot; value=&quot;Slide 16 - &amp;quot;Em haõy quan saùt hình, ñieàn teân &amp;#x0D;&amp;#x0A;caùc phöông phaùp thu hoaïch.&amp;quot;&quot;/&gt;&lt;property id=&quot;20307&quot; value=&quot;276&quot;/&gt;&lt;/object&gt;&lt;object type=&quot;3&quot; unique_id=&quot;10019&quot;&gt;&lt;property id=&quot;20148&quot; value=&quot;5&quot;/&gt;&lt;property id=&quot;20300&quot; value=&quot;Slide 17&quot;/&gt;&lt;property id=&quot;20307&quot; value=&quot;278&quot;/&gt;&lt;/object&gt;&lt;object type=&quot;3&quot; unique_id=&quot;10020&quot;&gt;&lt;property id=&quot;20148&quot; value=&quot;5&quot;/&gt;&lt;property id=&quot;20300&quot; value=&quot;Slide 18&quot;/&gt;&lt;property id=&quot;20307&quot; value=&quot;280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81&quot;/&gt;&lt;/object&gt;&lt;object type=&quot;3&quot; unique_id=&quot;10023&quot;&gt;&lt;property id=&quot;20148&quot; value=&quot;5&quot;/&gt;&lt;property id=&quot;20300&quot; value=&quot;Slide 21&quot;/&gt;&lt;property id=&quot;20307&quot; value=&quot;291&quot;/&gt;&lt;/object&gt;&lt;object type=&quot;3&quot; unique_id=&quot;10156&quot;&gt;&lt;property id=&quot;20148&quot; value=&quot;5&quot;/&gt;&lt;property id=&quot;20300&quot; value=&quot;Slide 1&quot;/&gt;&lt;property id=&quot;20307&quot; value=&quot;29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622</Words>
  <Application>Microsoft Office PowerPoint</Application>
  <PresentationFormat>On-screen Show (4:3)</PresentationFormat>
  <Paragraphs>121</Paragraphs>
  <Slides>21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Thiết kế mặc định</vt:lpstr>
      <vt:lpstr>Slide 1</vt:lpstr>
      <vt:lpstr>Slide 2</vt:lpstr>
      <vt:lpstr>Slide 3</vt:lpstr>
      <vt:lpstr>Slide 4</vt:lpstr>
      <vt:lpstr>Slide 5</vt:lpstr>
      <vt:lpstr>Slide 6</vt:lpstr>
      <vt:lpstr>Slide 7</vt:lpstr>
      <vt:lpstr>Mét sè dông cô thu ho¹ch ®¬n gi¶n</vt:lpstr>
      <vt:lpstr>Ngoµi dïng dông cô ®¬n gi¶n, ng­êi ta cßn dïng m¸y mãc ®Ó thu ho¹ch</vt:lpstr>
      <vt:lpstr>Slide 10</vt:lpstr>
      <vt:lpstr>Slide 11</vt:lpstr>
      <vt:lpstr>Slide 12</vt:lpstr>
      <vt:lpstr>Slide 13</vt:lpstr>
      <vt:lpstr>Slide 14</vt:lpstr>
      <vt:lpstr>Slide 15</vt:lpstr>
      <vt:lpstr>Em haõy quan saùt hình, ñieàn teân  caùc phöông phaùp thu hoaïch.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Tuaàn 10: 7/11/05 – 11/11/05</dc:title>
  <dc:creator>PTNB</dc:creator>
  <cp:lastModifiedBy>AnhTuan</cp:lastModifiedBy>
  <cp:revision>79</cp:revision>
  <dcterms:created xsi:type="dcterms:W3CDTF">2005-10-13T18:13:03Z</dcterms:created>
  <dcterms:modified xsi:type="dcterms:W3CDTF">2015-01-23T04:25:22Z</dcterms:modified>
</cp:coreProperties>
</file>